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9" r:id="rId2"/>
    <p:sldId id="270" r:id="rId3"/>
    <p:sldId id="271" r:id="rId4"/>
    <p:sldId id="272" r:id="rId5"/>
    <p:sldId id="277" r:id="rId6"/>
    <p:sldId id="278" r:id="rId7"/>
    <p:sldId id="273" r:id="rId8"/>
    <p:sldId id="274" r:id="rId9"/>
    <p:sldId id="275" r:id="rId10"/>
    <p:sldId id="276" r:id="rId11"/>
    <p:sldId id="266" r:id="rId12"/>
    <p:sldId id="267" r:id="rId13"/>
    <p:sldId id="268" r:id="rId14"/>
    <p:sldId id="282" r:id="rId15"/>
    <p:sldId id="281" r:id="rId16"/>
    <p:sldId id="280" r:id="rId17"/>
    <p:sldId id="279"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3683669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266243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249773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0C9518-5CD7-46EF-9F5A-4784FB474957}"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270494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C0C9518-5CD7-46EF-9F5A-4784FB474957}"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195689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C0C9518-5CD7-46EF-9F5A-4784FB474957}"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3333354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C0C9518-5CD7-46EF-9F5A-4784FB474957}" type="datetimeFigureOut">
              <a:rPr lang="ar-IQ" smtClean="0"/>
              <a:t>30/03/1440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06880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C0C9518-5CD7-46EF-9F5A-4784FB474957}" type="datetimeFigureOut">
              <a:rPr lang="ar-IQ" smtClean="0"/>
              <a:t>30/03/1440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023122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0C9518-5CD7-46EF-9F5A-4784FB474957}" type="datetimeFigureOut">
              <a:rPr lang="ar-IQ" smtClean="0"/>
              <a:t>30/03/1440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3871769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0C9518-5CD7-46EF-9F5A-4784FB474957}"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01680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0C9518-5CD7-46EF-9F5A-4784FB474957}"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E584510-56DF-4F62-A817-BE871B2190C6}" type="slidenum">
              <a:rPr lang="ar-IQ" smtClean="0"/>
              <a:t>‹#›</a:t>
            </a:fld>
            <a:endParaRPr lang="ar-IQ"/>
          </a:p>
        </p:txBody>
      </p:sp>
    </p:spTree>
    <p:extLst>
      <p:ext uri="{BB962C8B-B14F-4D97-AF65-F5344CB8AC3E}">
        <p14:creationId xmlns:p14="http://schemas.microsoft.com/office/powerpoint/2010/main" val="49126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0C9518-5CD7-46EF-9F5A-4784FB474957}" type="datetimeFigureOut">
              <a:rPr lang="ar-IQ" smtClean="0"/>
              <a:t>30/03/1440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E584510-56DF-4F62-A817-BE871B2190C6}" type="slidenum">
              <a:rPr lang="ar-IQ" smtClean="0"/>
              <a:t>‹#›</a:t>
            </a:fld>
            <a:endParaRPr lang="ar-IQ"/>
          </a:p>
        </p:txBody>
      </p:sp>
    </p:spTree>
    <p:extLst>
      <p:ext uri="{BB962C8B-B14F-4D97-AF65-F5344CB8AC3E}">
        <p14:creationId xmlns:p14="http://schemas.microsoft.com/office/powerpoint/2010/main" val="1347956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0"/>
            <a:ext cx="8928992" cy="6858000"/>
          </a:xfrm>
        </p:spPr>
        <p:txBody>
          <a:bodyPr>
            <a:normAutofit lnSpcReduction="10000"/>
          </a:bodyPr>
          <a:lstStyle/>
          <a:p>
            <a:pPr algn="ctr"/>
            <a:r>
              <a:rPr lang="ar-SA" b="1" dirty="0">
                <a:solidFill>
                  <a:srgbClr val="FF0000"/>
                </a:solidFill>
              </a:rPr>
              <a:t>محاور المحاضرة الاولى</a:t>
            </a:r>
          </a:p>
          <a:p>
            <a:pPr algn="ctr"/>
            <a:r>
              <a:rPr lang="ar-SA" b="1" dirty="0">
                <a:solidFill>
                  <a:srgbClr val="FF0000"/>
                </a:solidFill>
              </a:rPr>
              <a:t>معنى الفلسفة ,التربية ,اهمية دراسة تاريخ التربية البدنية </a:t>
            </a:r>
            <a:endParaRPr lang="ar-SA" b="1" dirty="0" smtClean="0">
              <a:solidFill>
                <a:srgbClr val="FF0000"/>
              </a:solidFill>
            </a:endParaRPr>
          </a:p>
          <a:p>
            <a:r>
              <a:rPr lang="en-US" b="1" dirty="0" smtClean="0">
                <a:solidFill>
                  <a:srgbClr val="FF0000"/>
                </a:solidFill>
              </a:rPr>
              <a:t>1</a:t>
            </a:r>
            <a:r>
              <a:rPr lang="ar-SA" b="1" dirty="0" smtClean="0">
                <a:solidFill>
                  <a:srgbClr val="FF0000"/>
                </a:solidFill>
              </a:rPr>
              <a:t>ـ الفلسفة</a:t>
            </a:r>
            <a:r>
              <a:rPr lang="en-US" dirty="0" smtClean="0"/>
              <a:t/>
            </a:r>
            <a:br>
              <a:rPr lang="en-US" dirty="0" smtClean="0"/>
            </a:br>
            <a:r>
              <a:rPr lang="ar-SA" b="1" dirty="0" smtClean="0"/>
              <a:t>ـ معنى الفلسفة</a:t>
            </a:r>
            <a:r>
              <a:rPr lang="en-US" dirty="0" smtClean="0"/>
              <a:t/>
            </a:r>
            <a:br>
              <a:rPr lang="en-US" dirty="0" smtClean="0"/>
            </a:br>
            <a:r>
              <a:rPr lang="ar-SA" b="1" dirty="0" smtClean="0"/>
              <a:t>ـ تاريخ نشأة الفلسفة</a:t>
            </a:r>
            <a:r>
              <a:rPr lang="en-US" dirty="0" smtClean="0"/>
              <a:t/>
            </a:r>
            <a:br>
              <a:rPr lang="en-US" dirty="0" smtClean="0"/>
            </a:br>
            <a:r>
              <a:rPr lang="ar-SA" b="1" dirty="0" smtClean="0"/>
              <a:t>ـ علاقة الفلسفة بالتربية البدنية </a:t>
            </a:r>
            <a:r>
              <a:rPr lang="en-US" dirty="0" smtClean="0"/>
              <a:t/>
            </a:r>
            <a:br>
              <a:rPr lang="en-US" dirty="0" smtClean="0"/>
            </a:br>
            <a:r>
              <a:rPr lang="en-US" dirty="0" smtClean="0"/>
              <a:t/>
            </a:r>
            <a:br>
              <a:rPr lang="en-US" dirty="0" smtClean="0"/>
            </a:br>
            <a:r>
              <a:rPr lang="ar-SA" b="1" dirty="0" smtClean="0">
                <a:solidFill>
                  <a:srgbClr val="FF0000"/>
                </a:solidFill>
              </a:rPr>
              <a:t>ما معنى الفلسفة؟</a:t>
            </a:r>
            <a:r>
              <a:rPr lang="en-US" dirty="0" smtClean="0"/>
              <a:t/>
            </a:r>
            <a:br>
              <a:rPr lang="en-US" dirty="0" smtClean="0"/>
            </a:br>
            <a:r>
              <a:rPr lang="ar-SA" b="1" dirty="0" smtClean="0"/>
              <a:t>الفلسفة</a:t>
            </a:r>
            <a:r>
              <a:rPr lang="en-US" b="1" dirty="0" smtClean="0"/>
              <a:t>   </a:t>
            </a:r>
            <a:r>
              <a:rPr lang="ar-SA" b="1" dirty="0" smtClean="0"/>
              <a:t>: كلمة يونانية مركبة من </a:t>
            </a:r>
            <a:r>
              <a:rPr lang="en-US" b="1" dirty="0" err="1" smtClean="0">
                <a:solidFill>
                  <a:srgbClr val="0070C0"/>
                </a:solidFill>
              </a:rPr>
              <a:t>philo</a:t>
            </a:r>
            <a:r>
              <a:rPr lang="ar-SA" b="1" dirty="0" smtClean="0">
                <a:solidFill>
                  <a:srgbClr val="0070C0"/>
                </a:solidFill>
              </a:rPr>
              <a:t> المحبة </a:t>
            </a:r>
            <a:r>
              <a:rPr lang="ar-SA" b="1" dirty="0" smtClean="0"/>
              <a:t>، و </a:t>
            </a:r>
            <a:r>
              <a:rPr lang="en-US" b="1" dirty="0" err="1" smtClean="0">
                <a:solidFill>
                  <a:srgbClr val="FF0000"/>
                </a:solidFill>
              </a:rPr>
              <a:t>sophy</a:t>
            </a:r>
            <a:r>
              <a:rPr lang="ar-SA" b="1" dirty="0" smtClean="0">
                <a:solidFill>
                  <a:srgbClr val="FF0000"/>
                </a:solidFill>
              </a:rPr>
              <a:t> الحكمة</a:t>
            </a:r>
            <a:r>
              <a:rPr lang="ar-IQ" b="1" dirty="0" smtClean="0">
                <a:solidFill>
                  <a:srgbClr val="FF0000"/>
                </a:solidFill>
              </a:rPr>
              <a:t> </a:t>
            </a:r>
            <a:r>
              <a:rPr lang="ar-IQ" b="1" dirty="0" err="1" smtClean="0"/>
              <a:t>وت</a:t>
            </a:r>
            <a:r>
              <a:rPr lang="ar-SA" b="1" dirty="0" smtClean="0"/>
              <a:t>عني حب الحكمة  ان اغلب المصادر تشير ان فيتاغورس هو اول من استعمل لفظ الفلسفة محب للحكمة ، و شملت الفلسفة بالطبيعة ككل ، ولقبت بأم العلوم ، ومع التطور استقلت العلوم عن الفلسفة تدريجيا الى  ....رياضيات ..</a:t>
            </a:r>
            <a:r>
              <a:rPr lang="ar-SA" b="1" dirty="0" err="1" smtClean="0"/>
              <a:t>فيزياء..كيمياء</a:t>
            </a:r>
            <a:r>
              <a:rPr lang="ar-SA" b="1" dirty="0" smtClean="0"/>
              <a:t>...الخ</a:t>
            </a:r>
            <a:endParaRPr lang="ar-IQ" dirty="0"/>
          </a:p>
        </p:txBody>
      </p:sp>
    </p:spTree>
    <p:extLst>
      <p:ext uri="{BB962C8B-B14F-4D97-AF65-F5344CB8AC3E}">
        <p14:creationId xmlns:p14="http://schemas.microsoft.com/office/powerpoint/2010/main" val="1796076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marL="0" indent="0" algn="ctr">
              <a:buNone/>
            </a:pPr>
            <a:endParaRPr lang="ar-IQ" b="1" dirty="0" smtClean="0">
              <a:solidFill>
                <a:srgbClr val="FF0000"/>
              </a:solidFill>
            </a:endParaRPr>
          </a:p>
          <a:p>
            <a:pPr marL="0" indent="0" algn="ctr">
              <a:buNone/>
            </a:pPr>
            <a:r>
              <a:rPr lang="ar-IQ" b="1" dirty="0" smtClean="0">
                <a:solidFill>
                  <a:srgbClr val="FF0000"/>
                </a:solidFill>
              </a:rPr>
              <a:t>وتركزت فلسفة التربية في المجتمع القديم بثلاث عمليات </a:t>
            </a:r>
          </a:p>
          <a:p>
            <a:endParaRPr lang="ar-IQ" b="1" dirty="0" smtClean="0">
              <a:solidFill>
                <a:srgbClr val="FF0000"/>
              </a:solidFill>
            </a:endParaRPr>
          </a:p>
          <a:p>
            <a:r>
              <a:rPr lang="ar-IQ" b="1" dirty="0" smtClean="0"/>
              <a:t>التدريب للحصول على متطلبات الحياة الضرورية للفرد والاسرة من (</a:t>
            </a:r>
            <a:r>
              <a:rPr lang="ar-IQ" b="1" dirty="0" err="1" smtClean="0"/>
              <a:t>الماكل</a:t>
            </a:r>
            <a:r>
              <a:rPr lang="ar-IQ" b="1" dirty="0" smtClean="0"/>
              <a:t> _والملبس _</a:t>
            </a:r>
            <a:r>
              <a:rPr lang="ar-IQ" b="1" dirty="0" err="1" smtClean="0"/>
              <a:t>والماوى</a:t>
            </a:r>
            <a:r>
              <a:rPr lang="ar-IQ" b="1" dirty="0" smtClean="0"/>
              <a:t> )</a:t>
            </a:r>
          </a:p>
          <a:p>
            <a:endParaRPr lang="ar-IQ" b="1" dirty="0" smtClean="0"/>
          </a:p>
          <a:p>
            <a:r>
              <a:rPr lang="ar-IQ" b="1" dirty="0" smtClean="0">
                <a:solidFill>
                  <a:srgbClr val="0070C0"/>
                </a:solidFill>
              </a:rPr>
              <a:t>تدريب الابناء على الاحتفالات الدينية التي ترضي الاله </a:t>
            </a:r>
            <a:r>
              <a:rPr lang="ar-IQ" b="1" dirty="0" err="1" smtClean="0">
                <a:solidFill>
                  <a:srgbClr val="0070C0"/>
                </a:solidFill>
              </a:rPr>
              <a:t>لاجل</a:t>
            </a:r>
            <a:r>
              <a:rPr lang="ar-IQ" b="1" dirty="0" smtClean="0">
                <a:solidFill>
                  <a:srgbClr val="0070C0"/>
                </a:solidFill>
              </a:rPr>
              <a:t> حمايتهم .</a:t>
            </a:r>
          </a:p>
          <a:p>
            <a:endParaRPr lang="ar-IQ" b="1" dirty="0" smtClean="0">
              <a:solidFill>
                <a:srgbClr val="0070C0"/>
              </a:solidFill>
            </a:endParaRPr>
          </a:p>
          <a:p>
            <a:r>
              <a:rPr lang="ar-IQ" b="1" dirty="0" smtClean="0">
                <a:solidFill>
                  <a:srgbClr val="FF0000"/>
                </a:solidFill>
              </a:rPr>
              <a:t>تدريب الفرد على العادات والتقاليد السائدة في المجتمع لتحقيق الانسجام مع </a:t>
            </a:r>
            <a:r>
              <a:rPr lang="ar-IQ" b="1" dirty="0" err="1" smtClean="0">
                <a:solidFill>
                  <a:srgbClr val="FF0000"/>
                </a:solidFill>
              </a:rPr>
              <a:t>الجماعه</a:t>
            </a:r>
            <a:r>
              <a:rPr lang="ar-IQ" b="1" dirty="0" smtClean="0">
                <a:solidFill>
                  <a:srgbClr val="FF0000"/>
                </a:solidFill>
              </a:rPr>
              <a:t> .</a:t>
            </a:r>
          </a:p>
          <a:p>
            <a:endParaRPr lang="ar-IQ" b="1" dirty="0"/>
          </a:p>
        </p:txBody>
      </p:sp>
    </p:spTree>
    <p:extLst>
      <p:ext uri="{BB962C8B-B14F-4D97-AF65-F5344CB8AC3E}">
        <p14:creationId xmlns:p14="http://schemas.microsoft.com/office/powerpoint/2010/main" val="1719175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ar-IQ" b="1" dirty="0" smtClean="0">
                <a:solidFill>
                  <a:srgbClr val="FF0000"/>
                </a:solidFill>
              </a:rPr>
              <a:t>اما اهم الانشطة التي كانت تزاول في المجتمع البدائي :</a:t>
            </a:r>
          </a:p>
          <a:p>
            <a:r>
              <a:rPr lang="ar-IQ" b="1" dirty="0" smtClean="0">
                <a:solidFill>
                  <a:srgbClr val="0070C0"/>
                </a:solidFill>
              </a:rPr>
              <a:t>اتسمت الحياة بالتقليد فالطفل يتعلم الصيد ورمي الرمح والتجذيف وبعض المهارات الحركية وصناعة السيوف والرماح وبناء الاكواخ وصناعة الاواني والتجذيف </a:t>
            </a:r>
          </a:p>
          <a:p>
            <a:r>
              <a:rPr lang="ar-IQ" b="1" dirty="0" smtClean="0"/>
              <a:t>اما الرقص الديني نوعا من انواع الصلاة لطرد الروح الشريرة والتقرب </a:t>
            </a:r>
            <a:r>
              <a:rPr lang="ar-IQ" b="1" dirty="0" err="1" smtClean="0"/>
              <a:t>للاله</a:t>
            </a:r>
            <a:r>
              <a:rPr lang="ar-IQ" b="1" dirty="0" smtClean="0"/>
              <a:t> لغرض حمايتهم وكذلك يعد الرقص عنصر ترويحي اثناء الراحة ويعد الصيد عنصر اساسي حيث سمي الانسان البدائي </a:t>
            </a:r>
            <a:r>
              <a:rPr lang="ar-IQ" b="1" dirty="0" err="1" smtClean="0"/>
              <a:t>بانسان</a:t>
            </a:r>
            <a:r>
              <a:rPr lang="ar-IQ" b="1" dirty="0" smtClean="0"/>
              <a:t> الصيد </a:t>
            </a:r>
            <a:r>
              <a:rPr lang="ar-IQ" b="1" dirty="0" smtClean="0">
                <a:solidFill>
                  <a:srgbClr val="FF0000"/>
                </a:solidFill>
              </a:rPr>
              <a:t>ويتم ذلك من خلال </a:t>
            </a:r>
            <a:r>
              <a:rPr lang="ar-IQ" b="1" dirty="0" err="1" smtClean="0">
                <a:solidFill>
                  <a:srgbClr val="FF0000"/>
                </a:solidFill>
              </a:rPr>
              <a:t>شضايا</a:t>
            </a:r>
            <a:r>
              <a:rPr lang="ar-IQ" b="1" dirty="0" smtClean="0">
                <a:solidFill>
                  <a:srgbClr val="FF0000"/>
                </a:solidFill>
              </a:rPr>
              <a:t> الحجر لصقل </a:t>
            </a:r>
            <a:r>
              <a:rPr lang="ar-IQ" b="1" dirty="0" err="1" smtClean="0">
                <a:solidFill>
                  <a:srgbClr val="FF0000"/>
                </a:solidFill>
              </a:rPr>
              <a:t>رووس</a:t>
            </a:r>
            <a:r>
              <a:rPr lang="ar-IQ" b="1" dirty="0" smtClean="0">
                <a:solidFill>
                  <a:srgbClr val="FF0000"/>
                </a:solidFill>
              </a:rPr>
              <a:t> السهام والحراب حيث </a:t>
            </a:r>
            <a:r>
              <a:rPr lang="ar-IQ" b="1" dirty="0" err="1" smtClean="0">
                <a:solidFill>
                  <a:srgbClr val="FF0000"/>
                </a:solidFill>
              </a:rPr>
              <a:t>اصطادو</a:t>
            </a:r>
            <a:r>
              <a:rPr lang="ar-IQ" b="1" dirty="0" smtClean="0">
                <a:solidFill>
                  <a:srgbClr val="FF0000"/>
                </a:solidFill>
              </a:rPr>
              <a:t> الاسود والذئاب </a:t>
            </a:r>
            <a:r>
              <a:rPr lang="ar-IQ" b="1" dirty="0" err="1" smtClean="0">
                <a:solidFill>
                  <a:srgbClr val="FF0000"/>
                </a:solidFill>
              </a:rPr>
              <a:t>واستئنسوا</a:t>
            </a:r>
            <a:r>
              <a:rPr lang="ar-IQ" b="1" dirty="0" smtClean="0">
                <a:solidFill>
                  <a:srgbClr val="FF0000"/>
                </a:solidFill>
              </a:rPr>
              <a:t> الكلاب للصيد </a:t>
            </a:r>
            <a:r>
              <a:rPr lang="ar-IQ" b="1" dirty="0" err="1" smtClean="0">
                <a:solidFill>
                  <a:srgbClr val="FF0000"/>
                </a:solidFill>
              </a:rPr>
              <a:t>وعملو</a:t>
            </a:r>
            <a:r>
              <a:rPr lang="ar-IQ" b="1" dirty="0" smtClean="0">
                <a:solidFill>
                  <a:srgbClr val="FF0000"/>
                </a:solidFill>
              </a:rPr>
              <a:t> الرماح الخاصة لصيد الاسماك </a:t>
            </a:r>
            <a:r>
              <a:rPr lang="ar-IQ" b="1" dirty="0" err="1" smtClean="0">
                <a:solidFill>
                  <a:srgbClr val="C00000"/>
                </a:solidFill>
              </a:rPr>
              <a:t>ومارسو</a:t>
            </a:r>
            <a:r>
              <a:rPr lang="ar-IQ" b="1" dirty="0" smtClean="0">
                <a:solidFill>
                  <a:srgbClr val="C00000"/>
                </a:solidFill>
              </a:rPr>
              <a:t> السباحة </a:t>
            </a:r>
            <a:r>
              <a:rPr lang="ar-IQ" b="1" dirty="0" smtClean="0"/>
              <a:t>والمبارزة والتسلق والمصارعة وسباق العربات كما </a:t>
            </a:r>
            <a:r>
              <a:rPr lang="ar-IQ" b="1" dirty="0" err="1" smtClean="0"/>
              <a:t>اهتمو</a:t>
            </a:r>
            <a:r>
              <a:rPr lang="ar-IQ" b="1" dirty="0" smtClean="0"/>
              <a:t> بالفن والتلوين والنقوش حيث عثر على الات الحفر والرسم اليدوي التي تتطلب قوة بدنية مثل الاقلام الحجرية </a:t>
            </a:r>
          </a:p>
          <a:p>
            <a:endParaRPr lang="ar-IQ" dirty="0"/>
          </a:p>
        </p:txBody>
      </p:sp>
    </p:spTree>
    <p:extLst>
      <p:ext uri="{BB962C8B-B14F-4D97-AF65-F5344CB8AC3E}">
        <p14:creationId xmlns:p14="http://schemas.microsoft.com/office/powerpoint/2010/main" val="74285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ar-IQ" b="1" dirty="0" smtClean="0">
                <a:solidFill>
                  <a:srgbClr val="FF0000"/>
                </a:solidFill>
              </a:rPr>
              <a:t>اغراض التربية البدنية في المجتمع البدائي :</a:t>
            </a:r>
          </a:p>
          <a:p>
            <a:endParaRPr lang="ar-IQ" b="1" dirty="0" smtClean="0">
              <a:solidFill>
                <a:srgbClr val="FF0000"/>
              </a:solidFill>
            </a:endParaRPr>
          </a:p>
          <a:p>
            <a:r>
              <a:rPr lang="ar-IQ" b="1" dirty="0" smtClean="0">
                <a:solidFill>
                  <a:srgbClr val="FF0000"/>
                </a:solidFill>
              </a:rPr>
              <a:t>1-تنمية الكفاية البدنية :</a:t>
            </a:r>
            <a:r>
              <a:rPr lang="ar-IQ" b="1" dirty="0" smtClean="0"/>
              <a:t>من اجل التغلب على المخاطر المحيطة التي تهدده دعته للتكيف مع البيئة لكي يمتلك جسما قويا يساعده على البقاء والتغلب على الاعداء حيث درب اليدين والرجلين مثل تسلق الاشجار وطفر الانهار والسباحة كما درب القوة والسرعة والمطاولة .</a:t>
            </a:r>
          </a:p>
          <a:p>
            <a:r>
              <a:rPr lang="ar-IQ" b="1" dirty="0" smtClean="0">
                <a:solidFill>
                  <a:srgbClr val="FF0000"/>
                </a:solidFill>
              </a:rPr>
              <a:t>2-المراسيم والطقوس الدينية :</a:t>
            </a:r>
            <a:r>
              <a:rPr lang="ar-IQ" b="1" dirty="0" smtClean="0"/>
              <a:t>يعد الرقص المقدس ضرب من ضروب العبادة وكذلك رقصات الحروب وتقديم الشكر </a:t>
            </a:r>
            <a:r>
              <a:rPr lang="ar-IQ" b="1" dirty="0" err="1" smtClean="0"/>
              <a:t>للالها</a:t>
            </a:r>
            <a:r>
              <a:rPr lang="ar-IQ" b="1" dirty="0" smtClean="0"/>
              <a:t> في حال الصيد وتحقيق الانتصار وطرد الارواح الشريرة فكانت اللياقة البدنية ضرورية </a:t>
            </a:r>
            <a:r>
              <a:rPr lang="ar-IQ" b="1" dirty="0" err="1" smtClean="0"/>
              <a:t>لتادية</a:t>
            </a:r>
            <a:r>
              <a:rPr lang="ar-IQ" b="1" dirty="0" smtClean="0"/>
              <a:t> تلك الطقوس </a:t>
            </a:r>
          </a:p>
          <a:p>
            <a:endParaRPr lang="ar-IQ" dirty="0"/>
          </a:p>
        </p:txBody>
      </p:sp>
    </p:spTree>
    <p:extLst>
      <p:ext uri="{BB962C8B-B14F-4D97-AF65-F5344CB8AC3E}">
        <p14:creationId xmlns:p14="http://schemas.microsoft.com/office/powerpoint/2010/main" val="984210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ar-IQ" b="1" dirty="0" smtClean="0">
                <a:solidFill>
                  <a:srgbClr val="FF0000"/>
                </a:solidFill>
              </a:rPr>
              <a:t>3-التماسك الاجتماعي (الشعور بالانتماء للقبيلة ):</a:t>
            </a:r>
          </a:p>
          <a:p>
            <a:r>
              <a:rPr lang="ar-IQ" b="1" dirty="0" smtClean="0"/>
              <a:t>(المخاطر المحيطة _وصعوبة العيش _واكتشاف الزراعة )عززت العيش الجماعي للتعاون حيث تكونت العشيرة ثم القبيلة ثم الحكومة الصغيرة للحفاض على امن الانسان وممتلكاته .</a:t>
            </a:r>
          </a:p>
          <a:p>
            <a:endParaRPr lang="ar-IQ" b="1" dirty="0" smtClean="0"/>
          </a:p>
          <a:p>
            <a:r>
              <a:rPr lang="ar-IQ" b="1" dirty="0" smtClean="0"/>
              <a:t>4</a:t>
            </a:r>
            <a:r>
              <a:rPr lang="ar-IQ" b="1" dirty="0" smtClean="0">
                <a:solidFill>
                  <a:srgbClr val="FF0000"/>
                </a:solidFill>
              </a:rPr>
              <a:t>-الغرض الترويحي :</a:t>
            </a:r>
          </a:p>
          <a:p>
            <a:r>
              <a:rPr lang="ar-IQ" b="1" smtClean="0"/>
              <a:t>من خلال قضاء وقت الفراغ كان هناك نشاط بدني والعاب رياضية في وقت الفراغ (كالرقص والصيد والرسم والنحت )حيث كان الترويح يمارس بصورة لا شعورية .</a:t>
            </a:r>
          </a:p>
          <a:p>
            <a:endParaRPr lang="ar-IQ" dirty="0"/>
          </a:p>
        </p:txBody>
      </p:sp>
    </p:spTree>
    <p:extLst>
      <p:ext uri="{BB962C8B-B14F-4D97-AF65-F5344CB8AC3E}">
        <p14:creationId xmlns:p14="http://schemas.microsoft.com/office/powerpoint/2010/main" val="2114761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lstStyle/>
          <a:p>
            <a:r>
              <a:rPr lang="ar-IQ" dirty="0" smtClean="0"/>
              <a:t>خصائص الفلسفة :للعلوم خصائص تميزها عن غيرها وكذلك الفلسفة فمن اهم خصائصها هي :</a:t>
            </a:r>
          </a:p>
          <a:p>
            <a:pPr algn="just"/>
            <a:r>
              <a:rPr lang="ar-IQ" dirty="0" smtClean="0">
                <a:solidFill>
                  <a:srgbClr val="FF0000"/>
                </a:solidFill>
              </a:rPr>
              <a:t>1-التسائل المستمر </a:t>
            </a:r>
            <a:r>
              <a:rPr lang="ar-IQ" dirty="0" smtClean="0"/>
              <a:t>:ان من ركائز التفكير الفلسفي هو </a:t>
            </a:r>
            <a:r>
              <a:rPr lang="ar-IQ" dirty="0" err="1" smtClean="0"/>
              <a:t>التسائل</a:t>
            </a:r>
            <a:r>
              <a:rPr lang="ar-IQ" dirty="0" smtClean="0"/>
              <a:t> حيث يمنحه طابعا شكليا مميزا عن  الاسئلة العادية والعلمية بطابعه النقدي فاذا كان </a:t>
            </a:r>
            <a:r>
              <a:rPr lang="ar-IQ" dirty="0" err="1" smtClean="0"/>
              <a:t>السوال</a:t>
            </a:r>
            <a:r>
              <a:rPr lang="ar-IQ" dirty="0" smtClean="0"/>
              <a:t> العادي ينتهي بجواب قطعي فان </a:t>
            </a:r>
            <a:r>
              <a:rPr lang="ar-IQ" dirty="0" err="1" smtClean="0"/>
              <a:t>التسائل</a:t>
            </a:r>
            <a:r>
              <a:rPr lang="ar-IQ" dirty="0" smtClean="0"/>
              <a:t> الفلسفي يهدف الى الاجوبة القطعية ولا ينتهي بجواب واحد بل يتحمل عدة اجوبة </a:t>
            </a:r>
            <a:r>
              <a:rPr lang="ar-IQ" dirty="0" err="1" smtClean="0"/>
              <a:t>وياتي</a:t>
            </a:r>
            <a:r>
              <a:rPr lang="ar-IQ" dirty="0" smtClean="0"/>
              <a:t> بعد وجود معرفة تدعى الكمال القصد منها النقد والفحص والشك فيها كذلك يسعى الى الاقتراب من حقيقتها ليكشف زيفها او صدقها لذلك فان </a:t>
            </a:r>
            <a:r>
              <a:rPr lang="ar-IQ" dirty="0" err="1" smtClean="0"/>
              <a:t>التسائل</a:t>
            </a:r>
            <a:r>
              <a:rPr lang="ar-IQ" dirty="0" smtClean="0"/>
              <a:t> لا يقف عند السطح بل يذهب الى الاعمق الاشياء واصولها ومبادئها الاولية ولهذا لا يهتم </a:t>
            </a:r>
            <a:r>
              <a:rPr lang="ar-IQ" dirty="0" err="1" smtClean="0"/>
              <a:t>السوال</a:t>
            </a:r>
            <a:r>
              <a:rPr lang="ar-IQ" dirty="0" smtClean="0"/>
              <a:t> الفلسفي </a:t>
            </a:r>
            <a:r>
              <a:rPr lang="ar-IQ" dirty="0" err="1" smtClean="0"/>
              <a:t>بالاجوبة</a:t>
            </a:r>
            <a:r>
              <a:rPr lang="ar-IQ" dirty="0" smtClean="0"/>
              <a:t> الساذجة اي انه ليس </a:t>
            </a:r>
            <a:r>
              <a:rPr lang="ar-IQ" dirty="0" err="1" smtClean="0"/>
              <a:t>سوال</a:t>
            </a:r>
            <a:r>
              <a:rPr lang="ar-IQ" dirty="0" smtClean="0"/>
              <a:t> واحد بل سلسلة من الاسئلة وهذا </a:t>
            </a:r>
            <a:r>
              <a:rPr lang="ar-IQ" dirty="0" err="1" smtClean="0"/>
              <a:t>ماجعله</a:t>
            </a:r>
            <a:r>
              <a:rPr lang="ar-IQ" dirty="0" smtClean="0"/>
              <a:t> مرتبطا بالمعرفة العقلية كما هو الحال </a:t>
            </a:r>
            <a:r>
              <a:rPr lang="ar-IQ" dirty="0" err="1" smtClean="0"/>
              <a:t>باسئلة</a:t>
            </a:r>
            <a:r>
              <a:rPr lang="ar-IQ" dirty="0" smtClean="0"/>
              <a:t> سقراط في محاورات افلاطون .</a:t>
            </a:r>
            <a:endParaRPr lang="ar-IQ" dirty="0"/>
          </a:p>
        </p:txBody>
      </p:sp>
    </p:spTree>
    <p:extLst>
      <p:ext uri="{BB962C8B-B14F-4D97-AF65-F5344CB8AC3E}">
        <p14:creationId xmlns:p14="http://schemas.microsoft.com/office/powerpoint/2010/main" val="203514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lstStyle/>
          <a:p>
            <a:pPr algn="just"/>
            <a:r>
              <a:rPr lang="ar-IQ" dirty="0" smtClean="0"/>
              <a:t>حيث يكون الهدف الاساس من </a:t>
            </a:r>
            <a:r>
              <a:rPr lang="ar-IQ" dirty="0" err="1" smtClean="0"/>
              <a:t>التساولات</a:t>
            </a:r>
            <a:r>
              <a:rPr lang="ar-IQ" dirty="0" smtClean="0"/>
              <a:t> هو لتحطيم البديهيات الحسية لبلوغ المعاني الحقيقية للعدالة والاخلاق والعلوم والشجاعة والجمال والادب .</a:t>
            </a:r>
          </a:p>
          <a:p>
            <a:pPr algn="just"/>
            <a:endParaRPr lang="ar-IQ" dirty="0" smtClean="0"/>
          </a:p>
          <a:p>
            <a:pPr algn="just"/>
            <a:r>
              <a:rPr lang="ar-IQ" dirty="0" smtClean="0">
                <a:solidFill>
                  <a:srgbClr val="FF0000"/>
                </a:solidFill>
              </a:rPr>
              <a:t>2-الشمــولية :</a:t>
            </a:r>
            <a:r>
              <a:rPr lang="ar-IQ" dirty="0" smtClean="0"/>
              <a:t>اهم ما تتميز به الفلسفة هو صفة الشمولية ونظرتها الى ظواهر الحياة المختلفة فهي ليس كالنظرة العلمية التخصصية التي تحصر الظاهرة بالزمان والمكان مما يجعلها نظرة مفهومة ومتجانسة </a:t>
            </a:r>
            <a:r>
              <a:rPr lang="ar-IQ" dirty="0" err="1" smtClean="0"/>
              <a:t>فالانسان</a:t>
            </a:r>
            <a:r>
              <a:rPr lang="ar-IQ" dirty="0" smtClean="0"/>
              <a:t> لا يتفلسف الا عندما يخطر بباله انه يوحد بين الاشياء في </a:t>
            </a:r>
            <a:r>
              <a:rPr lang="ar-IQ" dirty="0" err="1" smtClean="0"/>
              <a:t>ايطار</a:t>
            </a:r>
            <a:r>
              <a:rPr lang="ar-IQ" dirty="0" smtClean="0"/>
              <a:t> عقلي ونسق فكري يفسر الحقيقة كلها في شتى مظاهر تعقدها وانما ما يميز الفيلسوف عن العالم هو اهتمامه بتكوين نظرة شمولية ومتجانسة توحد بها شتى جوانب الحياة </a:t>
            </a:r>
            <a:endParaRPr lang="ar-IQ" dirty="0"/>
          </a:p>
        </p:txBody>
      </p:sp>
    </p:spTree>
    <p:extLst>
      <p:ext uri="{BB962C8B-B14F-4D97-AF65-F5344CB8AC3E}">
        <p14:creationId xmlns:p14="http://schemas.microsoft.com/office/powerpoint/2010/main" val="2035143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lstStyle/>
          <a:p>
            <a:pPr algn="just"/>
            <a:r>
              <a:rPr lang="ar-IQ" dirty="0" smtClean="0">
                <a:solidFill>
                  <a:srgbClr val="FF0000"/>
                </a:solidFill>
              </a:rPr>
              <a:t>3- النقد : </a:t>
            </a:r>
            <a:r>
              <a:rPr lang="ar-IQ" dirty="0" smtClean="0"/>
              <a:t>يعد النقد الذي يرتكز على تحطيم البديهيات اليومية وتطهير العقل من الرواسب والاجوبة الجاهزة هو لصيقا بالفلسفة ويعد الشك عنصرا اساسيا في النقد وقد اتجه بعض الفلاسفة الى تشجيع وممارسة الشك من اجل تجاوز العادات القبلية والاحكام الجاهزة .</a:t>
            </a:r>
          </a:p>
          <a:p>
            <a:pPr algn="just"/>
            <a:r>
              <a:rPr lang="ar-IQ" dirty="0" smtClean="0">
                <a:solidFill>
                  <a:srgbClr val="FF0000"/>
                </a:solidFill>
              </a:rPr>
              <a:t>البرهنة </a:t>
            </a:r>
            <a:r>
              <a:rPr lang="ar-IQ" dirty="0" err="1" smtClean="0">
                <a:solidFill>
                  <a:srgbClr val="FF0000"/>
                </a:solidFill>
              </a:rPr>
              <a:t>والمحاججة</a:t>
            </a:r>
            <a:r>
              <a:rPr lang="ar-IQ" dirty="0" smtClean="0">
                <a:solidFill>
                  <a:srgbClr val="FF0000"/>
                </a:solidFill>
              </a:rPr>
              <a:t> :</a:t>
            </a:r>
            <a:r>
              <a:rPr lang="ar-IQ" dirty="0" smtClean="0"/>
              <a:t>بما ان مفهوم الفلسفة هو البحث عن الاجابة </a:t>
            </a:r>
            <a:r>
              <a:rPr lang="ar-IQ" dirty="0" err="1" smtClean="0"/>
              <a:t>لاشكالات</a:t>
            </a:r>
            <a:r>
              <a:rPr lang="ar-IQ" dirty="0" smtClean="0"/>
              <a:t> كثيرة قد تحدث من خلال الحديث </a:t>
            </a:r>
            <a:r>
              <a:rPr lang="ar-IQ" dirty="0" err="1" smtClean="0"/>
              <a:t>فانها</a:t>
            </a:r>
            <a:r>
              <a:rPr lang="ar-IQ" dirty="0" smtClean="0"/>
              <a:t> تسعى </a:t>
            </a:r>
            <a:r>
              <a:rPr lang="ar-IQ" dirty="0" err="1" smtClean="0"/>
              <a:t>للاجابة</a:t>
            </a:r>
            <a:r>
              <a:rPr lang="ar-IQ" dirty="0" smtClean="0"/>
              <a:t> عليها بكل صراحة لذلك تعتبر الفلسفة لغة احتجاج وبرهان يثبت صحة ما يذهب اليه الكثير من </a:t>
            </a:r>
            <a:r>
              <a:rPr lang="ar-IQ" dirty="0" err="1" smtClean="0"/>
              <a:t>التساولات</a:t>
            </a:r>
            <a:r>
              <a:rPr lang="ar-IQ" dirty="0" smtClean="0"/>
              <a:t> اي ان القضايا الفلسفية ليست برهانية مثل القضايا المنطقية والرياضيات وعليه </a:t>
            </a:r>
            <a:r>
              <a:rPr lang="ar-IQ" dirty="0" err="1" smtClean="0"/>
              <a:t>فامحاججة</a:t>
            </a:r>
            <a:r>
              <a:rPr lang="ar-IQ" dirty="0" smtClean="0"/>
              <a:t> والاقناع تبقى ملاصقة للخطاب الفلسفي اي انها لا </a:t>
            </a:r>
            <a:r>
              <a:rPr lang="ar-IQ" dirty="0" err="1" smtClean="0"/>
              <a:t>تاسس</a:t>
            </a:r>
            <a:r>
              <a:rPr lang="ar-IQ" dirty="0" smtClean="0"/>
              <a:t> لحقائق كما للعلم بل </a:t>
            </a:r>
            <a:r>
              <a:rPr lang="ar-IQ" dirty="0" err="1" smtClean="0"/>
              <a:t>تاسس</a:t>
            </a:r>
            <a:r>
              <a:rPr lang="ar-IQ" dirty="0" smtClean="0"/>
              <a:t> لقناعات واعتقاد </a:t>
            </a:r>
            <a:r>
              <a:rPr lang="ar-IQ" dirty="0" err="1" smtClean="0"/>
              <a:t>للافكار</a:t>
            </a:r>
            <a:r>
              <a:rPr lang="ar-IQ" dirty="0" smtClean="0"/>
              <a:t> .</a:t>
            </a:r>
            <a:endParaRPr lang="ar-IQ" dirty="0"/>
          </a:p>
        </p:txBody>
      </p:sp>
    </p:spTree>
    <p:extLst>
      <p:ext uri="{BB962C8B-B14F-4D97-AF65-F5344CB8AC3E}">
        <p14:creationId xmlns:p14="http://schemas.microsoft.com/office/powerpoint/2010/main" val="203514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lstStyle/>
          <a:p>
            <a:r>
              <a:rPr lang="ar-IQ" smtClean="0"/>
              <a:t>العقلانية :</a:t>
            </a:r>
            <a:endParaRPr lang="ar-IQ" dirty="0"/>
          </a:p>
        </p:txBody>
      </p:sp>
    </p:spTree>
    <p:extLst>
      <p:ext uri="{BB962C8B-B14F-4D97-AF65-F5344CB8AC3E}">
        <p14:creationId xmlns:p14="http://schemas.microsoft.com/office/powerpoint/2010/main" val="2342032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ar-SA" b="1" dirty="0" smtClean="0">
                <a:solidFill>
                  <a:srgbClr val="FF0000"/>
                </a:solidFill>
              </a:rPr>
              <a:t>ان فيتاغورس اول من استعمل لفظ</a:t>
            </a:r>
            <a:r>
              <a:rPr lang="en-US" b="1" dirty="0" smtClean="0">
                <a:solidFill>
                  <a:srgbClr val="FF0000"/>
                </a:solidFill>
              </a:rPr>
              <a:t>  </a:t>
            </a:r>
            <a:r>
              <a:rPr lang="ar-SA" b="1" dirty="0" smtClean="0">
                <a:solidFill>
                  <a:srgbClr val="FF0000"/>
                </a:solidFill>
              </a:rPr>
              <a:t>الفلسفة</a:t>
            </a:r>
            <a:endParaRPr lang="ar-SA" b="1" dirty="0" smtClean="0"/>
          </a:p>
          <a:p>
            <a:r>
              <a:rPr lang="ar-SA" b="1" dirty="0" smtClean="0"/>
              <a:t>حيث قال :</a:t>
            </a:r>
            <a:r>
              <a:rPr lang="ar-SA" b="1" dirty="0" smtClean="0">
                <a:solidFill>
                  <a:srgbClr val="0070C0"/>
                </a:solidFill>
              </a:rPr>
              <a:t>ان الانسان مهما بالغ في طلب الحكمة ، لا يمكن ان يكون حكيما ، لأن الحكمة لا تضاف لغير الالهة ، و ما انا الا فيلسوف</a:t>
            </a:r>
            <a:r>
              <a:rPr lang="en-US" b="1" dirty="0" smtClean="0">
                <a:solidFill>
                  <a:srgbClr val="0070C0"/>
                </a:solidFill>
              </a:rPr>
              <a:t> . </a:t>
            </a:r>
            <a:r>
              <a:rPr lang="ar-SA" b="1" dirty="0" smtClean="0"/>
              <a:t>كما ذكرها </a:t>
            </a:r>
            <a:r>
              <a:rPr lang="ar-SA" b="1" dirty="0" smtClean="0">
                <a:solidFill>
                  <a:srgbClr val="FF0000"/>
                </a:solidFill>
              </a:rPr>
              <a:t>سقراط </a:t>
            </a:r>
            <a:r>
              <a:rPr lang="ar-SA" b="1" dirty="0" smtClean="0"/>
              <a:t>الذي اطلق على منهجه كلمة فلسفة وكان لليونان الفضل في تطوير التفكير الفلسفي كل افلاطون و ارسطو.</a:t>
            </a:r>
            <a:endParaRPr lang="ar-IQ" b="1" dirty="0" smtClean="0"/>
          </a:p>
          <a:p>
            <a:r>
              <a:rPr lang="ar-IQ" b="1" dirty="0" smtClean="0">
                <a:solidFill>
                  <a:srgbClr val="FF0000"/>
                </a:solidFill>
              </a:rPr>
              <a:t>وعرفها ارسطو </a:t>
            </a:r>
            <a:r>
              <a:rPr lang="ar-IQ" b="1" dirty="0" smtClean="0"/>
              <a:t>:    (تجمع للمعرفة الوجودية )</a:t>
            </a:r>
          </a:p>
          <a:p>
            <a:r>
              <a:rPr lang="ar-IQ" b="1" dirty="0" smtClean="0"/>
              <a:t>وعرفها </a:t>
            </a:r>
            <a:r>
              <a:rPr lang="ar-IQ" b="1" dirty="0" err="1" smtClean="0"/>
              <a:t>ا</a:t>
            </a:r>
            <a:r>
              <a:rPr lang="ar-IQ" b="1" dirty="0" err="1" smtClean="0">
                <a:solidFill>
                  <a:srgbClr val="FF0000"/>
                </a:solidFill>
              </a:rPr>
              <a:t>ليشين</a:t>
            </a:r>
            <a:r>
              <a:rPr lang="ar-IQ" b="1" dirty="0" smtClean="0"/>
              <a:t> : (اسلوب تفكير مبني على اختبار الفروض )</a:t>
            </a:r>
          </a:p>
          <a:p>
            <a:r>
              <a:rPr lang="ar-IQ" b="1" dirty="0" smtClean="0"/>
              <a:t>وعرفها ا</a:t>
            </a:r>
            <a:r>
              <a:rPr lang="ar-IQ" b="1" dirty="0" smtClean="0">
                <a:solidFill>
                  <a:srgbClr val="FF0000"/>
                </a:solidFill>
              </a:rPr>
              <a:t>لفارابي</a:t>
            </a:r>
            <a:r>
              <a:rPr lang="ar-IQ" b="1" dirty="0" smtClean="0"/>
              <a:t> :(هو العلم الذي يعطي الموجودات معقولية )</a:t>
            </a:r>
          </a:p>
          <a:p>
            <a:r>
              <a:rPr lang="ar-IQ" b="1" dirty="0" smtClean="0"/>
              <a:t>اما العلم الحديث فعرفها </a:t>
            </a:r>
            <a:r>
              <a:rPr lang="ar-IQ" b="1" dirty="0" smtClean="0">
                <a:solidFill>
                  <a:srgbClr val="FF0000"/>
                </a:solidFill>
              </a:rPr>
              <a:t>امين الخولي </a:t>
            </a:r>
            <a:r>
              <a:rPr lang="ar-IQ" b="1" dirty="0" smtClean="0"/>
              <a:t>:(محاولة الوصول للحقيقة بشتى صورها اي تعني منهج البحث الفكري ).</a:t>
            </a:r>
            <a:endParaRPr lang="ar-IQ" dirty="0" smtClean="0"/>
          </a:p>
          <a:p>
            <a:pPr marL="0" indent="0">
              <a:buNone/>
            </a:pPr>
            <a:endParaRPr lang="ar-IQ" dirty="0"/>
          </a:p>
        </p:txBody>
      </p:sp>
    </p:spTree>
    <p:extLst>
      <p:ext uri="{BB962C8B-B14F-4D97-AF65-F5344CB8AC3E}">
        <p14:creationId xmlns:p14="http://schemas.microsoft.com/office/powerpoint/2010/main" val="701167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lgn="ctr"/>
            <a:endParaRPr lang="ar-IQ" b="1" dirty="0" smtClean="0">
              <a:solidFill>
                <a:srgbClr val="FF0000"/>
              </a:solidFill>
            </a:endParaRPr>
          </a:p>
          <a:p>
            <a:pPr algn="ctr"/>
            <a:r>
              <a:rPr lang="ar-IQ" b="1" dirty="0" smtClean="0">
                <a:solidFill>
                  <a:srgbClr val="FF0000"/>
                </a:solidFill>
              </a:rPr>
              <a:t>اما اهداف فلسفة التربية البدنية </a:t>
            </a:r>
          </a:p>
          <a:p>
            <a:r>
              <a:rPr lang="ar-IQ" b="1" dirty="0" smtClean="0"/>
              <a:t>توجيه ابناء المجتمع لممارسة النشاط </a:t>
            </a:r>
            <a:r>
              <a:rPr lang="ar-IQ" b="1" dirty="0" err="1" smtClean="0"/>
              <a:t>االرياضي</a:t>
            </a:r>
            <a:r>
              <a:rPr lang="ar-IQ" b="1" dirty="0" smtClean="0"/>
              <a:t> البدني بشكل فردي وجماعي.</a:t>
            </a:r>
          </a:p>
          <a:p>
            <a:r>
              <a:rPr lang="ar-IQ" b="1" dirty="0" smtClean="0">
                <a:solidFill>
                  <a:srgbClr val="FF0000"/>
                </a:solidFill>
              </a:rPr>
              <a:t>ترسيخ القيم الاخلاقية والتربوية </a:t>
            </a:r>
          </a:p>
          <a:p>
            <a:endParaRPr lang="ar-IQ" b="1" dirty="0" smtClean="0"/>
          </a:p>
          <a:p>
            <a:r>
              <a:rPr lang="ar-IQ" b="1" dirty="0" smtClean="0"/>
              <a:t>الحفاظ على الجانب الصحي والابتعاد عن المنشطات</a:t>
            </a:r>
          </a:p>
          <a:p>
            <a:pPr marL="0" indent="0">
              <a:buNone/>
            </a:pPr>
            <a:r>
              <a:rPr lang="ar-IQ" b="1" dirty="0" smtClean="0"/>
              <a:t> </a:t>
            </a:r>
          </a:p>
          <a:p>
            <a:r>
              <a:rPr lang="ar-IQ" b="1" dirty="0" smtClean="0">
                <a:solidFill>
                  <a:srgbClr val="FF0000"/>
                </a:solidFill>
              </a:rPr>
              <a:t>توثيق العلاقة الاجتماعية من خلال ممارسة النشاط .معرفة الاحداث التاريخية واستغلالها لتحقيق الاهداف الاجتماعية والسياسية والاقتصادية</a:t>
            </a:r>
            <a:endParaRPr lang="ar-IQ" dirty="0">
              <a:solidFill>
                <a:srgbClr val="FF0000"/>
              </a:solidFill>
            </a:endParaRPr>
          </a:p>
        </p:txBody>
      </p:sp>
    </p:spTree>
    <p:extLst>
      <p:ext uri="{BB962C8B-B14F-4D97-AF65-F5344CB8AC3E}">
        <p14:creationId xmlns:p14="http://schemas.microsoft.com/office/powerpoint/2010/main" val="3171966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marL="0" indent="0">
              <a:buNone/>
            </a:pPr>
            <a:r>
              <a:rPr lang="ar-SA" b="1" dirty="0" smtClean="0">
                <a:solidFill>
                  <a:srgbClr val="FF0000"/>
                </a:solidFill>
              </a:rPr>
              <a:t>علاقة الفلسفة بالتربية البدنية</a:t>
            </a:r>
            <a:r>
              <a:rPr lang="ar-SA" b="1" dirty="0" smtClean="0"/>
              <a:t>:</a:t>
            </a:r>
            <a:endParaRPr lang="en-US" b="1" dirty="0" smtClean="0"/>
          </a:p>
          <a:p>
            <a:pPr marL="0" indent="0">
              <a:buNone/>
            </a:pPr>
            <a:r>
              <a:rPr lang="en-US" b="1" dirty="0" smtClean="0"/>
              <a:t>   </a:t>
            </a:r>
            <a:r>
              <a:rPr lang="ar-SA" b="1" dirty="0" smtClean="0"/>
              <a:t>ان دخول التربية البدنية الى حياة الانسان كان منذ القديم و استمر الى العصر الحديث . لكونها لعبت دورا مهما في حياة الانسان مع الاشارة الى تغير اهدافها عبر الازمنة</a:t>
            </a:r>
            <a:r>
              <a:rPr lang="ar-SA" dirty="0" smtClean="0"/>
              <a:t> </a:t>
            </a:r>
            <a:r>
              <a:rPr lang="en-US" dirty="0" smtClean="0"/>
              <a:t>. </a:t>
            </a:r>
            <a:endParaRPr lang="ar-SA" dirty="0" smtClean="0"/>
          </a:p>
          <a:p>
            <a:r>
              <a:rPr lang="ar-SA" b="1" dirty="0" smtClean="0">
                <a:solidFill>
                  <a:srgbClr val="FF0000"/>
                </a:solidFill>
              </a:rPr>
              <a:t>فنجدها في المجتمعات البدائية ترتبط بالفطرة ثم بالطقوس الدينية .</a:t>
            </a:r>
          </a:p>
          <a:p>
            <a:r>
              <a:rPr lang="ar-SA" b="1" dirty="0" smtClean="0"/>
              <a:t>ترتبط بالتعبد ، وكان الهدف</a:t>
            </a:r>
          </a:p>
          <a:p>
            <a:r>
              <a:rPr lang="ar-SA" b="1" dirty="0" smtClean="0"/>
              <a:t> الاول كسب العيش __ الدفاع عن النفس__ و ايجاد الطعام</a:t>
            </a:r>
            <a:r>
              <a:rPr lang="en-US" b="1" dirty="0" smtClean="0"/>
              <a:t>.</a:t>
            </a:r>
            <a:endParaRPr lang="ar-SA" b="1" dirty="0" smtClean="0"/>
          </a:p>
          <a:p>
            <a:r>
              <a:rPr lang="ar-SA" b="1" dirty="0" smtClean="0">
                <a:solidFill>
                  <a:srgbClr val="FF0000"/>
                </a:solidFill>
              </a:rPr>
              <a:t>و خلال دراستنا سنتتبع خطوات تغير المفهوم الفلسفي للتربية البدنية عبر التاريخ </a:t>
            </a:r>
            <a:r>
              <a:rPr lang="ar-SA" b="1" dirty="0" smtClean="0"/>
              <a:t>، بدءا بالعصر البدائي ، ثم الوسيط ، وصولا الى عصر النهضة ، فالحداثة و العولمة</a:t>
            </a:r>
            <a:r>
              <a:rPr lang="en-US" b="1" dirty="0" smtClean="0"/>
              <a:t> .</a:t>
            </a:r>
            <a:r>
              <a:rPr lang="en-US" dirty="0" smtClean="0"/>
              <a:t> </a:t>
            </a:r>
            <a:r>
              <a:rPr lang="ar-SA" b="1" dirty="0" smtClean="0"/>
              <a:t>فتغير الازمنة و الامكنة اثر على مفهوم التربية</a:t>
            </a:r>
            <a:endParaRPr lang="ar-IQ" dirty="0" smtClean="0"/>
          </a:p>
          <a:p>
            <a:pPr marL="0" indent="0">
              <a:buNone/>
            </a:pPr>
            <a:endParaRPr lang="ar-IQ" dirty="0"/>
          </a:p>
        </p:txBody>
      </p:sp>
    </p:spTree>
    <p:extLst>
      <p:ext uri="{BB962C8B-B14F-4D97-AF65-F5344CB8AC3E}">
        <p14:creationId xmlns:p14="http://schemas.microsoft.com/office/powerpoint/2010/main" val="2525671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16632"/>
            <a:ext cx="9036496" cy="6741368"/>
          </a:xfrm>
        </p:spPr>
        <p:txBody>
          <a:bodyPr>
            <a:normAutofit/>
          </a:bodyPr>
          <a:lstStyle/>
          <a:p>
            <a:pPr algn="r"/>
            <a:r>
              <a:rPr lang="ar-SA" b="1" dirty="0" smtClean="0">
                <a:solidFill>
                  <a:srgbClr val="FF0000"/>
                </a:solidFill>
              </a:rPr>
              <a:t>التاريخ</a:t>
            </a:r>
            <a:r>
              <a:rPr lang="ar-SA" b="1" dirty="0" smtClean="0"/>
              <a:t> </a:t>
            </a:r>
            <a:r>
              <a:rPr lang="ar-SA" b="1" dirty="0" smtClean="0"/>
              <a:t>:</a:t>
            </a:r>
            <a:r>
              <a:rPr lang="ar-SA" b="1" dirty="0" smtClean="0">
                <a:solidFill>
                  <a:schemeClr val="tx1"/>
                </a:solidFill>
              </a:rPr>
              <a:t>هو العلم الذي يسعى الى انقاذ حقائق الماضي من النسيان اي الدعوة لمعرفة الماضي .</a:t>
            </a:r>
          </a:p>
          <a:p>
            <a:pPr algn="r"/>
            <a:r>
              <a:rPr lang="ar-SA" b="1" dirty="0" smtClean="0">
                <a:solidFill>
                  <a:schemeClr val="accent1"/>
                </a:solidFill>
              </a:rPr>
              <a:t>لان الانسان ليس وليد الابوين فقط وانما هو ابن لعصر وزمان والخبرة الانسانية  التي مرت عبر عصور </a:t>
            </a:r>
            <a:r>
              <a:rPr lang="ar-SA" b="1" dirty="0" smtClean="0"/>
              <a:t>.</a:t>
            </a:r>
          </a:p>
          <a:p>
            <a:pPr algn="r"/>
            <a:r>
              <a:rPr lang="ar-SA" b="1" dirty="0" smtClean="0">
                <a:solidFill>
                  <a:schemeClr val="tx1"/>
                </a:solidFill>
              </a:rPr>
              <a:t>لان دراسة التاريخ تهدف لزيادة الوعي الانساني من خلال معرفة الماضي للانطلاق منه للمستقبل للتعامل مع متطلبات الحاضر لتحقيق تنمية بشرية لبناء المجتمع وبناء الذات .</a:t>
            </a:r>
          </a:p>
          <a:p>
            <a:pPr algn="r"/>
            <a:r>
              <a:rPr lang="ar-SA" b="1" dirty="0" smtClean="0">
                <a:solidFill>
                  <a:srgbClr val="FF0000"/>
                </a:solidFill>
              </a:rPr>
              <a:t>وهناك تصنيفان للمجتمعات مجتمع يعرف ماضيه ويدرسه دراسة نقدية ومن خلال التاريخ يصبح منطلق للتقدم والرقي ويناء المستقبل ومجتمع </a:t>
            </a:r>
            <a:r>
              <a:rPr lang="ar-SA" b="1" dirty="0" err="1" smtClean="0">
                <a:solidFill>
                  <a:srgbClr val="FF0000"/>
                </a:solidFill>
              </a:rPr>
              <a:t>لايهتم</a:t>
            </a:r>
            <a:r>
              <a:rPr lang="ar-SA" b="1" dirty="0" smtClean="0">
                <a:solidFill>
                  <a:srgbClr val="FF0000"/>
                </a:solidFill>
              </a:rPr>
              <a:t> بتاريخه وهو مجتمع ضائع متفكك ليس له ماضي وهو مجتمع يجهل المستقبل .</a:t>
            </a:r>
            <a:endParaRPr lang="ar-IQ" b="1" dirty="0"/>
          </a:p>
        </p:txBody>
      </p:sp>
    </p:spTree>
    <p:extLst>
      <p:ext uri="{BB962C8B-B14F-4D97-AF65-F5344CB8AC3E}">
        <p14:creationId xmlns:p14="http://schemas.microsoft.com/office/powerpoint/2010/main" val="2121322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algn="ctr"/>
            <a:r>
              <a:rPr lang="ar-SA" b="1" dirty="0" smtClean="0">
                <a:solidFill>
                  <a:srgbClr val="FF0000"/>
                </a:solidFill>
              </a:rPr>
              <a:t>اما اهمية دراسة التاريخ التربية البدنية </a:t>
            </a:r>
            <a:r>
              <a:rPr lang="ar-SA" b="1" dirty="0" smtClean="0"/>
              <a:t>:</a:t>
            </a:r>
          </a:p>
          <a:p>
            <a:endParaRPr lang="ar-SA" b="1" dirty="0" smtClean="0"/>
          </a:p>
          <a:p>
            <a:r>
              <a:rPr lang="ar-SA" b="1" dirty="0" smtClean="0"/>
              <a:t>غرس المفاهيم التربوية والاخلاقية في المجتمع وتحديد </a:t>
            </a:r>
            <a:r>
              <a:rPr lang="ar-SA" b="1" dirty="0" err="1" smtClean="0"/>
              <a:t>الخطا</a:t>
            </a:r>
            <a:r>
              <a:rPr lang="ar-SA" b="1" dirty="0" smtClean="0"/>
              <a:t> والصواب.</a:t>
            </a:r>
          </a:p>
          <a:p>
            <a:r>
              <a:rPr lang="ar-SA" b="1" dirty="0" smtClean="0">
                <a:solidFill>
                  <a:srgbClr val="FF0000"/>
                </a:solidFill>
              </a:rPr>
              <a:t>الاستفادة من مكامن القوة والضعف في ممارسة النشاط البدني والتربوي .</a:t>
            </a:r>
          </a:p>
          <a:p>
            <a:r>
              <a:rPr lang="ar-SA" b="1" dirty="0" smtClean="0"/>
              <a:t>التعرف على الحقائق والاحداث ومدى صدقها .</a:t>
            </a:r>
          </a:p>
          <a:p>
            <a:endParaRPr lang="ar-SA" b="1" dirty="0" smtClean="0"/>
          </a:p>
          <a:p>
            <a:r>
              <a:rPr lang="ar-SA" b="1" dirty="0" smtClean="0">
                <a:solidFill>
                  <a:srgbClr val="FF0000"/>
                </a:solidFill>
              </a:rPr>
              <a:t>التعرف على الجوانب المشرقة </a:t>
            </a:r>
            <a:r>
              <a:rPr lang="ar-SA" b="1" dirty="0" err="1" smtClean="0">
                <a:solidFill>
                  <a:srgbClr val="FF0000"/>
                </a:solidFill>
              </a:rPr>
              <a:t>للانجازات</a:t>
            </a:r>
            <a:r>
              <a:rPr lang="ar-SA" b="1" dirty="0" smtClean="0">
                <a:solidFill>
                  <a:srgbClr val="FF0000"/>
                </a:solidFill>
              </a:rPr>
              <a:t> الرياضية </a:t>
            </a:r>
          </a:p>
          <a:p>
            <a:r>
              <a:rPr lang="ar-SA" b="1" dirty="0" smtClean="0"/>
              <a:t>استلهام العبر من الماضي للاستفادة من الحاضر والمستقبل من خلال التنافس .</a:t>
            </a:r>
          </a:p>
          <a:p>
            <a:endParaRPr lang="ar-IQ" dirty="0"/>
          </a:p>
        </p:txBody>
      </p:sp>
    </p:spTree>
    <p:extLst>
      <p:ext uri="{BB962C8B-B14F-4D97-AF65-F5344CB8AC3E}">
        <p14:creationId xmlns:p14="http://schemas.microsoft.com/office/powerpoint/2010/main" val="1767918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036496" cy="6858000"/>
          </a:xfrm>
        </p:spPr>
        <p:txBody>
          <a:bodyPr>
            <a:normAutofit/>
          </a:bodyPr>
          <a:lstStyle/>
          <a:p>
            <a:pPr marL="0" indent="0" algn="ctr">
              <a:buNone/>
            </a:pPr>
            <a:r>
              <a:rPr lang="ar-IQ" sz="2800" dirty="0" smtClean="0"/>
              <a:t> </a:t>
            </a:r>
            <a:r>
              <a:rPr lang="ar-IQ" sz="4400" b="1" dirty="0" smtClean="0">
                <a:solidFill>
                  <a:srgbClr val="FF0000"/>
                </a:solidFill>
              </a:rPr>
              <a:t>التربية</a:t>
            </a:r>
          </a:p>
          <a:p>
            <a:pPr marL="0" indent="0">
              <a:buNone/>
            </a:pPr>
            <a:r>
              <a:rPr lang="ar-IQ" sz="2800" b="1" dirty="0" smtClean="0">
                <a:solidFill>
                  <a:srgbClr val="FF0000"/>
                </a:solidFill>
              </a:rPr>
              <a:t>بعد ان عرفنا الفلسفة هي( </a:t>
            </a:r>
            <a:r>
              <a:rPr lang="ar-IQ" sz="2800" b="1" dirty="0" smtClean="0">
                <a:solidFill>
                  <a:schemeClr val="accent1"/>
                </a:solidFill>
              </a:rPr>
              <a:t>دراسة السلوك </a:t>
            </a:r>
            <a:r>
              <a:rPr lang="ar-IQ" sz="2800" b="1" dirty="0" smtClean="0">
                <a:solidFill>
                  <a:srgbClr val="FF0000"/>
                </a:solidFill>
              </a:rPr>
              <a:t>)علينا ان نعرف ان التربية هي (</a:t>
            </a:r>
            <a:r>
              <a:rPr lang="ar-IQ" sz="2800" b="1" dirty="0" smtClean="0">
                <a:solidFill>
                  <a:schemeClr val="accent1"/>
                </a:solidFill>
              </a:rPr>
              <a:t>التغيير في تلك السلوك </a:t>
            </a:r>
            <a:r>
              <a:rPr lang="ar-IQ" sz="2800" b="1" dirty="0" smtClean="0">
                <a:solidFill>
                  <a:srgbClr val="FF0000"/>
                </a:solidFill>
              </a:rPr>
              <a:t>) </a:t>
            </a:r>
            <a:r>
              <a:rPr lang="ar-IQ" sz="2800" b="1" dirty="0" smtClean="0"/>
              <a:t>لكي يتم بناء شخصية الافراد بناء شاملا حتى </a:t>
            </a:r>
            <a:r>
              <a:rPr lang="ar-IQ" sz="2800" b="1" dirty="0" err="1" smtClean="0"/>
              <a:t>يستطيعو</a:t>
            </a:r>
            <a:r>
              <a:rPr lang="ar-IQ" sz="2800" b="1" dirty="0" smtClean="0"/>
              <a:t> التعامل مع المحيط .</a:t>
            </a:r>
          </a:p>
          <a:p>
            <a:pPr marL="0" indent="0">
              <a:buNone/>
            </a:pPr>
            <a:r>
              <a:rPr lang="ar-IQ" sz="2800" b="1" dirty="0" smtClean="0">
                <a:solidFill>
                  <a:srgbClr val="FF0000"/>
                </a:solidFill>
              </a:rPr>
              <a:t>و من وسائل تحقيق الاهداف التربوية هو</a:t>
            </a:r>
            <a:r>
              <a:rPr lang="ar-IQ" sz="2800" b="1" dirty="0" smtClean="0">
                <a:solidFill>
                  <a:schemeClr val="accent1"/>
                </a:solidFill>
              </a:rPr>
              <a:t>( التعليم)  </a:t>
            </a:r>
            <a:r>
              <a:rPr lang="ar-IQ" sz="2800" b="1" dirty="0" smtClean="0">
                <a:solidFill>
                  <a:srgbClr val="FF0000"/>
                </a:solidFill>
              </a:rPr>
              <a:t>وتعد التربية هي الركيزة لبناء الانسان والمجتمع  </a:t>
            </a:r>
          </a:p>
          <a:p>
            <a:pPr marL="0" indent="0">
              <a:buNone/>
            </a:pPr>
            <a:r>
              <a:rPr lang="ar-IQ" sz="2800" b="1" dirty="0" smtClean="0"/>
              <a:t>ظهرت التربية مع ظهور الانسان وتطلب منه الدخول في تنافس من اجل البقاء وادرك انه تميز عن باقي المخلوقات وهذا يقوده لتحسين حياته </a:t>
            </a:r>
          </a:p>
          <a:p>
            <a:pPr marL="0" indent="0">
              <a:buNone/>
            </a:pPr>
            <a:r>
              <a:rPr lang="ar-IQ" sz="2800" b="1" dirty="0" smtClean="0"/>
              <a:t>وكان اول </a:t>
            </a:r>
            <a:r>
              <a:rPr lang="ar-IQ" sz="2800" b="1" dirty="0" err="1" smtClean="0"/>
              <a:t>شي</a:t>
            </a:r>
            <a:r>
              <a:rPr lang="ar-IQ" sz="2800" b="1" dirty="0" smtClean="0"/>
              <a:t> فكر فيه هو ملاحظة الظواهر المحيطة </a:t>
            </a:r>
            <a:r>
              <a:rPr lang="ar-IQ" sz="2800" b="1" dirty="0" err="1" smtClean="0"/>
              <a:t>والاستفاده</a:t>
            </a:r>
            <a:r>
              <a:rPr lang="ar-IQ" sz="2800" b="1" dirty="0" smtClean="0"/>
              <a:t> منها  ومن هنا </a:t>
            </a:r>
            <a:r>
              <a:rPr lang="ar-IQ" sz="2800" b="1" dirty="0" err="1" smtClean="0"/>
              <a:t>بدات</a:t>
            </a:r>
            <a:r>
              <a:rPr lang="ar-IQ" sz="2800" b="1" dirty="0" smtClean="0"/>
              <a:t> تتكون المعارف والخبرات وتفاعل مع البيئة وهذا ما نسميه التربية والتي تعني الحياة نفسها </a:t>
            </a:r>
          </a:p>
          <a:p>
            <a:pPr marL="0" indent="0">
              <a:buNone/>
            </a:pPr>
            <a:r>
              <a:rPr lang="ar-IQ" sz="2800" b="1" dirty="0" smtClean="0">
                <a:solidFill>
                  <a:schemeClr val="accent1"/>
                </a:solidFill>
              </a:rPr>
              <a:t>وتطورت التربية واساليبها مع تطور الانسان  واختلفت بين مراحل الزمن وعبر اختلاف الحضارات </a:t>
            </a:r>
            <a:endParaRPr lang="ar-SA" sz="2800" b="1" dirty="0" smtClean="0">
              <a:solidFill>
                <a:srgbClr val="FF0000"/>
              </a:solidFill>
            </a:endParaRPr>
          </a:p>
          <a:p>
            <a:pPr marL="0" indent="0" algn="ctr">
              <a:buNone/>
            </a:pPr>
            <a:endParaRPr lang="ar-IQ" sz="2800" b="1" dirty="0" smtClean="0">
              <a:solidFill>
                <a:srgbClr val="FF0000"/>
              </a:solidFill>
            </a:endParaRPr>
          </a:p>
          <a:p>
            <a:endParaRPr lang="ar-IQ" b="1" dirty="0"/>
          </a:p>
        </p:txBody>
      </p:sp>
    </p:spTree>
    <p:extLst>
      <p:ext uri="{BB962C8B-B14F-4D97-AF65-F5344CB8AC3E}">
        <p14:creationId xmlns:p14="http://schemas.microsoft.com/office/powerpoint/2010/main" val="1676777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144000" cy="6741368"/>
          </a:xfrm>
        </p:spPr>
        <p:txBody>
          <a:bodyPr/>
          <a:lstStyle/>
          <a:p>
            <a:r>
              <a:rPr lang="ar-IQ" b="1" dirty="0" smtClean="0"/>
              <a:t>وان وجود البعد التاريخي يساعد العملية التربوية في معرفة ما ورثته الامم من الماضي وما اعدته للحاضر وتخطيطها للمستقبل</a:t>
            </a:r>
          </a:p>
          <a:p>
            <a:r>
              <a:rPr lang="ar-IQ" b="1" dirty="0" smtClean="0"/>
              <a:t> </a:t>
            </a:r>
            <a:r>
              <a:rPr lang="ar-IQ" b="1" dirty="0" smtClean="0">
                <a:solidFill>
                  <a:srgbClr val="FF0000"/>
                </a:solidFill>
              </a:rPr>
              <a:t>حيث </a:t>
            </a:r>
            <a:r>
              <a:rPr lang="ar-IQ" b="1" dirty="0" err="1" smtClean="0">
                <a:solidFill>
                  <a:srgbClr val="FF0000"/>
                </a:solidFill>
              </a:rPr>
              <a:t>يفيدنا</a:t>
            </a:r>
            <a:r>
              <a:rPr lang="ar-IQ" b="1" dirty="0" smtClean="0">
                <a:solidFill>
                  <a:srgbClr val="FF0000"/>
                </a:solidFill>
              </a:rPr>
              <a:t> الماضي في مواجهة مشاكل التربية وتفاديها وايجاد الحلول </a:t>
            </a:r>
          </a:p>
          <a:p>
            <a:r>
              <a:rPr lang="ar-IQ" b="1" dirty="0" smtClean="0"/>
              <a:t>وهذا ما دعانا الى عرض لتطور التربية عبر عصور مختلفة </a:t>
            </a:r>
          </a:p>
          <a:p>
            <a:r>
              <a:rPr lang="ar-IQ" b="1" dirty="0" smtClean="0">
                <a:solidFill>
                  <a:srgbClr val="FF0000"/>
                </a:solidFill>
              </a:rPr>
              <a:t>1- التربية في المجتمعات البدائية :</a:t>
            </a:r>
          </a:p>
          <a:p>
            <a:r>
              <a:rPr lang="ar-IQ" b="1" dirty="0" smtClean="0"/>
              <a:t>امتازت بالبساطة حيث يقلد الناشئ الكبار ويتدرب على الاعمال كالصيد وصناعة الادوات ورعي الماشية والتدريب على فنون القتال والاعمال المنزلية والزراعة حيث كانت اعماله مقتصرة على الاشياء الضرورية </a:t>
            </a:r>
            <a:r>
              <a:rPr lang="ar-IQ" b="1" dirty="0" err="1" smtClean="0">
                <a:solidFill>
                  <a:srgbClr val="FF0000"/>
                </a:solidFill>
              </a:rPr>
              <a:t>كالماكل</a:t>
            </a:r>
            <a:r>
              <a:rPr lang="ar-IQ" b="1" dirty="0" smtClean="0">
                <a:solidFill>
                  <a:srgbClr val="FF0000"/>
                </a:solidFill>
              </a:rPr>
              <a:t> والمشرب والملبس </a:t>
            </a:r>
            <a:r>
              <a:rPr lang="ar-IQ" b="1" dirty="0" err="1" smtClean="0">
                <a:solidFill>
                  <a:srgbClr val="FF0000"/>
                </a:solidFill>
              </a:rPr>
              <a:t>والماوى</a:t>
            </a:r>
            <a:r>
              <a:rPr lang="ar-IQ" b="1" dirty="0" smtClean="0">
                <a:solidFill>
                  <a:srgbClr val="FF0000"/>
                </a:solidFill>
              </a:rPr>
              <a:t> </a:t>
            </a:r>
            <a:r>
              <a:rPr lang="ar-IQ" b="1" dirty="0" smtClean="0"/>
              <a:t>وكان الابوان يشرفان على التربية واحيانا القبيلة </a:t>
            </a:r>
          </a:p>
          <a:p>
            <a:endParaRPr lang="ar-IQ" dirty="0"/>
          </a:p>
        </p:txBody>
      </p:sp>
    </p:spTree>
    <p:extLst>
      <p:ext uri="{BB962C8B-B14F-4D97-AF65-F5344CB8AC3E}">
        <p14:creationId xmlns:p14="http://schemas.microsoft.com/office/powerpoint/2010/main" val="4174778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r>
              <a:rPr lang="ar-IQ" b="1" dirty="0" smtClean="0">
                <a:solidFill>
                  <a:srgbClr val="FF0000"/>
                </a:solidFill>
              </a:rPr>
              <a:t>وكان هدف التربية البدائية :</a:t>
            </a:r>
          </a:p>
          <a:p>
            <a:r>
              <a:rPr lang="ar-IQ" b="1" dirty="0" smtClean="0">
                <a:solidFill>
                  <a:srgbClr val="FF0000"/>
                </a:solidFill>
              </a:rPr>
              <a:t>نقل العادات والتقاليد من الكبار للصغار من خلال التقليد والمحاكاة حيث كان الفرد يخضع لتقاليد وطقوس تبدا من الايام الاولى لحياته وتستمر طيلة حياته وكان </a:t>
            </a:r>
            <a:r>
              <a:rPr lang="ar-IQ" b="1" dirty="0" err="1" smtClean="0">
                <a:solidFill>
                  <a:srgbClr val="FF0000"/>
                </a:solidFill>
              </a:rPr>
              <a:t>للمراه</a:t>
            </a:r>
            <a:r>
              <a:rPr lang="ar-IQ" b="1" dirty="0" smtClean="0">
                <a:solidFill>
                  <a:srgbClr val="FF0000"/>
                </a:solidFill>
              </a:rPr>
              <a:t> دور رئيسي في ذلك .</a:t>
            </a:r>
          </a:p>
          <a:p>
            <a:pPr marL="0" indent="0">
              <a:buNone/>
            </a:pPr>
            <a:r>
              <a:rPr lang="ar-IQ" b="1" dirty="0" smtClean="0">
                <a:solidFill>
                  <a:srgbClr val="002060"/>
                </a:solidFill>
              </a:rPr>
              <a:t>اما فلسفة التربية البدنية في المجتمعات البدائية :</a:t>
            </a:r>
          </a:p>
          <a:p>
            <a:pPr marL="0" indent="0">
              <a:buNone/>
            </a:pPr>
            <a:r>
              <a:rPr lang="ar-IQ" b="1" dirty="0" smtClean="0">
                <a:solidFill>
                  <a:srgbClr val="002060"/>
                </a:solidFill>
              </a:rPr>
              <a:t>هو تحقيق توافق وانسجام بين الفرد وبيئته من خلال تلقين وتدريب ابناءه عمليا من خلال تقليد الوالدين بصورة عفوية لغرض اشباع حاجاته الجسدية والدينية  </a:t>
            </a:r>
          </a:p>
          <a:p>
            <a:pPr marL="0" indent="0">
              <a:buNone/>
            </a:pPr>
            <a:r>
              <a:rPr lang="ar-IQ" b="1" dirty="0" smtClean="0">
                <a:solidFill>
                  <a:srgbClr val="002060"/>
                </a:solidFill>
              </a:rPr>
              <a:t>فتدريب الاسرة كان يحتم على البنات حياكة الملابس وطهي الطعام وجمع الاحطاب .</a:t>
            </a:r>
          </a:p>
          <a:p>
            <a:pPr marL="0" indent="0">
              <a:buNone/>
            </a:pPr>
            <a:r>
              <a:rPr lang="ar-IQ" b="1" dirty="0" smtClean="0">
                <a:solidFill>
                  <a:srgbClr val="FF0000"/>
                </a:solidFill>
              </a:rPr>
              <a:t>وحتلت تربية الناشئ ثلاث خصائص (الاله – والطقوس الدينية –واللغة )</a:t>
            </a:r>
          </a:p>
          <a:p>
            <a:endParaRPr lang="ar-IQ" dirty="0"/>
          </a:p>
        </p:txBody>
      </p:sp>
    </p:spTree>
    <p:extLst>
      <p:ext uri="{BB962C8B-B14F-4D97-AF65-F5344CB8AC3E}">
        <p14:creationId xmlns:p14="http://schemas.microsoft.com/office/powerpoint/2010/main" val="1544636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1342</Words>
  <Application>Microsoft Office PowerPoint</Application>
  <PresentationFormat>عرض على الشاشة (3:4)‏</PresentationFormat>
  <Paragraphs>80</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12</cp:revision>
  <dcterms:created xsi:type="dcterms:W3CDTF">2018-10-27T23:07:13Z</dcterms:created>
  <dcterms:modified xsi:type="dcterms:W3CDTF">2018-12-08T21:46:59Z</dcterms:modified>
</cp:coreProperties>
</file>